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D7D309-1CAD-41E0-92F8-B39AB8F0EF3F}" type="datetimeFigureOut">
              <a:rPr lang="pt-BR" smtClean="0"/>
              <a:pPr/>
              <a:t>26/06/2013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27EEC50-DE45-47A3-ABB2-7D640BB62E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D7D309-1CAD-41E0-92F8-B39AB8F0EF3F}" type="datetimeFigureOut">
              <a:rPr lang="pt-BR" smtClean="0"/>
              <a:pPr/>
              <a:t>26/06/2013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7EEC50-DE45-47A3-ABB2-7D640BB62E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D7D309-1CAD-41E0-92F8-B39AB8F0EF3F}" type="datetimeFigureOut">
              <a:rPr lang="pt-BR" smtClean="0"/>
              <a:pPr/>
              <a:t>26/06/2013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7EEC50-DE45-47A3-ABB2-7D640BB62E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D7D309-1CAD-41E0-92F8-B39AB8F0EF3F}" type="datetimeFigureOut">
              <a:rPr lang="pt-BR" smtClean="0"/>
              <a:pPr/>
              <a:t>26/06/2013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7EEC50-DE45-47A3-ABB2-7D640BB62E1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D7D309-1CAD-41E0-92F8-B39AB8F0EF3F}" type="datetimeFigureOut">
              <a:rPr lang="pt-BR" smtClean="0"/>
              <a:pPr/>
              <a:t>26/06/2013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7EEC50-DE45-47A3-ABB2-7D640BB62E1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D7D309-1CAD-41E0-92F8-B39AB8F0EF3F}" type="datetimeFigureOut">
              <a:rPr lang="pt-BR" smtClean="0"/>
              <a:pPr/>
              <a:t>26/06/2013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7EEC50-DE45-47A3-ABB2-7D640BB62E1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D7D309-1CAD-41E0-92F8-B39AB8F0EF3F}" type="datetimeFigureOut">
              <a:rPr lang="pt-BR" smtClean="0"/>
              <a:pPr/>
              <a:t>26/06/2013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7EEC50-DE45-47A3-ABB2-7D640BB62E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D7D309-1CAD-41E0-92F8-B39AB8F0EF3F}" type="datetimeFigureOut">
              <a:rPr lang="pt-BR" smtClean="0"/>
              <a:pPr/>
              <a:t>26/06/2013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7EEC50-DE45-47A3-ABB2-7D640BB62E1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D7D309-1CAD-41E0-92F8-B39AB8F0EF3F}" type="datetimeFigureOut">
              <a:rPr lang="pt-BR" smtClean="0"/>
              <a:pPr/>
              <a:t>26/06/2013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7EEC50-DE45-47A3-ABB2-7D640BB62E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9D7D309-1CAD-41E0-92F8-B39AB8F0EF3F}" type="datetimeFigureOut">
              <a:rPr lang="pt-BR" smtClean="0"/>
              <a:pPr/>
              <a:t>26/06/2013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7EEC50-DE45-47A3-ABB2-7D640BB62E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D7D309-1CAD-41E0-92F8-B39AB8F0EF3F}" type="datetimeFigureOut">
              <a:rPr lang="pt-BR" smtClean="0"/>
              <a:pPr/>
              <a:t>26/06/2013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27EEC50-DE45-47A3-ABB2-7D640BB62E1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9D7D309-1CAD-41E0-92F8-B39AB8F0EF3F}" type="datetimeFigureOut">
              <a:rPr lang="pt-BR" smtClean="0"/>
              <a:pPr/>
              <a:t>26/06/2013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27EEC50-DE45-47A3-ABB2-7D640BB62E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2708920"/>
            <a:ext cx="7772400" cy="1613737"/>
          </a:xfrm>
        </p:spPr>
        <p:txBody>
          <a:bodyPr>
            <a:normAutofit fontScale="90000"/>
          </a:bodyPr>
          <a:lstStyle/>
          <a:p>
            <a:r>
              <a:rPr lang="pt-BR" sz="44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EDUCAÇÃO FISCAL</a:t>
            </a:r>
            <a:r>
              <a:rPr lang="pt-BR" sz="5300" dirty="0" smtClean="0"/>
              <a:t/>
            </a:r>
            <a:br>
              <a:rPr lang="pt-BR" sz="5300" dirty="0" smtClean="0"/>
            </a:br>
            <a:r>
              <a:rPr lang="pt-BR" sz="8000" dirty="0" smtClean="0">
                <a:latin typeface="Arial Black" pitchFamily="34" charset="0"/>
              </a:rPr>
              <a:t/>
            </a:r>
            <a:br>
              <a:rPr lang="pt-BR" sz="8000" dirty="0" smtClean="0">
                <a:latin typeface="Arial Black" pitchFamily="34" charset="0"/>
              </a:rPr>
            </a:br>
            <a:r>
              <a:rPr lang="pt-BR" sz="8000" b="1" dirty="0" smtClean="0">
                <a:solidFill>
                  <a:srgbClr val="FFCC00"/>
                </a:solidFill>
                <a:latin typeface="Arial Black" pitchFamily="34" charset="0"/>
                <a:cs typeface="Aharoni" pitchFamily="2" charset="-79"/>
              </a:rPr>
              <a:t>BRASIL</a:t>
            </a:r>
            <a:endParaRPr lang="pt-BR" sz="8000" b="1" dirty="0">
              <a:solidFill>
                <a:srgbClr val="FFCC00"/>
              </a:solidFill>
              <a:latin typeface="Arial Black" pitchFamily="34" charset="0"/>
              <a:cs typeface="Aharoni" pitchFamily="2" charset="-79"/>
            </a:endParaRPr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60985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7260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s-ES" b="1" i="1" u="sng" dirty="0" smtClean="0">
                <a:solidFill>
                  <a:schemeClr val="tx2"/>
                </a:solidFill>
              </a:rPr>
              <a:t>ÂMBITO FEDERAL</a:t>
            </a:r>
            <a:endParaRPr lang="pt-BR" dirty="0" smtClean="0">
              <a:solidFill>
                <a:schemeClr val="tx2"/>
              </a:solidFill>
            </a:endParaRPr>
          </a:p>
          <a:p>
            <a:pPr lvl="0"/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Apoios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Interministeriais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Ministério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da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Fazenda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Ministério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da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Educação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Ministério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do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Planejamento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Orçamento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pt-BR" sz="2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Controladoria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Geral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da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União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Publicações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do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livro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“OLHO VIVO NO DINHEIRO PÚBLICO”</a:t>
            </a:r>
            <a:endParaRPr lang="pt-BR" sz="2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Secretaria de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Orçamento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Federal- MPOG: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Publicação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do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livro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“SOFINHA”</a:t>
            </a:r>
            <a:endParaRPr lang="pt-BR" sz="2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Receita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Federal do Brasil: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site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“LEÃOZINHO”;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Doações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preferenciais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mercadorias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apreendidas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pt-BR" sz="2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Secretaria de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Tesouro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Nacional</a:t>
            </a:r>
            <a:endParaRPr lang="pt-BR" sz="2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Procuradoria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Geral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da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Fazenda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Nacional</a:t>
            </a:r>
            <a:endParaRPr lang="pt-BR" sz="2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ESAF</a:t>
            </a:r>
            <a:endParaRPr lang="pt-BR" sz="2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ES" b="1" i="1" u="sng" dirty="0" smtClean="0">
                <a:solidFill>
                  <a:schemeClr val="tx2"/>
                </a:solidFill>
              </a:rPr>
              <a:t>ÂMBITO ESTADUAL</a:t>
            </a:r>
            <a:endParaRPr lang="pt-BR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pt-BR" dirty="0" smtClean="0">
              <a:solidFill>
                <a:schemeClr val="tx2"/>
              </a:solidFill>
            </a:endParaRPr>
          </a:p>
          <a:p>
            <a:pPr lvl="0"/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Secretarias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Estaduais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Educação</a:t>
            </a:r>
            <a:endParaRPr lang="pt-BR" sz="2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Secretarias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Estaduais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Fazenda</a:t>
            </a:r>
            <a:endParaRPr lang="pt-BR" sz="2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Secretarias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Estaduais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Ciência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Tecnologia</a:t>
            </a:r>
            <a:endParaRPr lang="pt-BR" sz="2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Centresaf´s</a:t>
            </a:r>
            <a:endParaRPr lang="pt-BR" sz="2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Controladoria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Gerais dos Estados</a:t>
            </a:r>
            <a:endParaRPr lang="pt-BR" sz="2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Procuradorias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Estaduais</a:t>
            </a:r>
            <a:endParaRPr lang="pt-BR" sz="2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Ministérios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Públicos </a:t>
            </a:r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Estaduais</a:t>
            </a:r>
            <a:endParaRPr lang="pt-BR" sz="2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9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Parcerias</a:t>
            </a:r>
            <a:r>
              <a:rPr lang="es-ES" sz="2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privadas</a:t>
            </a:r>
            <a:endParaRPr lang="pt-BR" sz="2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83568" y="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pt-BR" sz="32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Apoios Institucionais</a:t>
            </a:r>
            <a:endParaRPr lang="pt-BR" sz="32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O Programa Nacional de </a:t>
            </a:r>
            <a:r>
              <a:rPr lang="es-ES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Educação</a:t>
            </a:r>
            <a:r>
              <a:rPr lang="es-ES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Fiscal está institucionalizado </a:t>
            </a:r>
            <a:r>
              <a:rPr lang="es-ES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pois</a:t>
            </a:r>
            <a:r>
              <a:rPr lang="es-ES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foi</a:t>
            </a:r>
            <a:r>
              <a:rPr lang="es-ES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instituido por normas </a:t>
            </a:r>
            <a:r>
              <a:rPr lang="es-ES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legais</a:t>
            </a:r>
            <a:r>
              <a:rPr lang="es-ES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ES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Porém</a:t>
            </a:r>
            <a:r>
              <a:rPr lang="es-ES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s-ES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sofre</a:t>
            </a:r>
            <a:r>
              <a:rPr lang="es-ES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com</a:t>
            </a:r>
            <a:r>
              <a:rPr lang="es-ES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 falta de equipe multidisciplinar permanente, </a:t>
            </a:r>
            <a:r>
              <a:rPr lang="es-ES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metodologia</a:t>
            </a:r>
            <a:r>
              <a:rPr lang="es-ES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s-ES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trabalho</a:t>
            </a:r>
            <a:r>
              <a:rPr lang="es-ES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unificada e sistemas de </a:t>
            </a:r>
            <a:r>
              <a:rPr lang="es-ES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monitoramento</a:t>
            </a:r>
            <a:r>
              <a:rPr lang="es-ES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s-ES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avaliação</a:t>
            </a:r>
            <a:r>
              <a:rPr lang="es-ES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de resultados. </a:t>
            </a:r>
            <a:endParaRPr lang="pt-BR" sz="32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sz="3200" dirty="0">
              <a:solidFill>
                <a:schemeClr val="tx2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pPr algn="r"/>
            <a:r>
              <a:rPr lang="pt-BR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Diagnóstico</a:t>
            </a:r>
            <a:endParaRPr lang="pt-BR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Curso de Disseminadores de Educação Fiscal (EAD)</a:t>
            </a:r>
          </a:p>
          <a:p>
            <a:endParaRPr lang="pt-BR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Curso de tutores </a:t>
            </a:r>
          </a:p>
          <a:p>
            <a:pPr>
              <a:buNone/>
            </a:pPr>
            <a:endParaRPr lang="pt-BR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Curso de Pós-graduação (nível de especialização)</a:t>
            </a:r>
          </a:p>
          <a:p>
            <a:pPr>
              <a:buNone/>
            </a:pPr>
            <a:endParaRPr lang="pt-BR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Espaço Físico (ESAF)</a:t>
            </a:r>
          </a:p>
          <a:p>
            <a:pPr>
              <a:buNone/>
            </a:pPr>
            <a:endParaRPr lang="pt-BR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Parcerias Institucionais</a:t>
            </a:r>
          </a:p>
          <a:p>
            <a:pPr>
              <a:buNone/>
            </a:pPr>
            <a:endParaRPr lang="pt-BR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Organização dos grupos de trabalho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Fortalezas</a:t>
            </a:r>
            <a:endParaRPr lang="pt-BR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824536"/>
          </a:xfrm>
        </p:spPr>
        <p:txBody>
          <a:bodyPr>
            <a:normAutofit/>
          </a:bodyPr>
          <a:lstStyle/>
          <a:p>
            <a:pPr lvl="0"/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Formação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Capacitação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da equipe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multidiciplinar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trabalho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</a:t>
            </a:r>
            <a:endParaRPr lang="pt-BR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Aplicabilidade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dos objetivos e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estratégias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trabalho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(Documento Base e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Planejamento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Estratégico);</a:t>
            </a:r>
            <a:endParaRPr lang="pt-BR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Auxílio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implementação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da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metodologia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trabalho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</a:t>
            </a:r>
            <a:endParaRPr lang="pt-BR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Auxílio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elaboração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do plano de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comunicação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institucional;</a:t>
            </a:r>
            <a:endParaRPr lang="pt-BR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Apoio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para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parcerias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institucionais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</a:t>
            </a:r>
            <a:endParaRPr lang="pt-BR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Apoio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financiero e operacional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novos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cursos (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pós-graduação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);</a:t>
            </a:r>
            <a:endParaRPr lang="pt-BR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Auxílio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para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criação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espaços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lúdicos (</a:t>
            </a:r>
            <a:r>
              <a:rPr lang="es-E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projeto</a:t>
            </a: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e recursos).</a:t>
            </a:r>
            <a:endParaRPr lang="pt-BR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Estratégias para o Futuro</a:t>
            </a:r>
            <a:endParaRPr lang="pt-BR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t-BR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Ministério da Fazenda </a:t>
            </a:r>
          </a:p>
          <a:p>
            <a:pPr algn="ctr">
              <a:buNone/>
            </a:pPr>
            <a:r>
              <a:rPr lang="pt-BR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Olívia Maria Vieira – ESAF</a:t>
            </a:r>
          </a:p>
          <a:p>
            <a:pPr algn="ctr">
              <a:buNone/>
            </a:pPr>
            <a:r>
              <a:rPr lang="pt-BR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Maria </a:t>
            </a:r>
            <a:r>
              <a:rPr lang="pt-BR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Margarida de Souza – </a:t>
            </a:r>
            <a:r>
              <a:rPr lang="pt-BR" sz="1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Centresaf</a:t>
            </a:r>
            <a:r>
              <a:rPr lang="pt-BR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/CE</a:t>
            </a:r>
          </a:p>
          <a:p>
            <a:pPr algn="ctr">
              <a:buNone/>
            </a:pPr>
            <a:endParaRPr lang="pt-BR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t-BR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Ministério da Educação</a:t>
            </a:r>
          </a:p>
          <a:p>
            <a:pPr algn="ctr">
              <a:buNone/>
            </a:pPr>
            <a:r>
              <a:rPr lang="pt-BR" sz="1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Marilene</a:t>
            </a:r>
            <a:r>
              <a:rPr lang="pt-BR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Pedrosa Leite</a:t>
            </a:r>
          </a:p>
          <a:p>
            <a:pPr algn="ctr">
              <a:buNone/>
            </a:pPr>
            <a:endParaRPr lang="pt-BR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t-BR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Receita Federal do Brasil</a:t>
            </a:r>
          </a:p>
          <a:p>
            <a:pPr algn="ctr">
              <a:buNone/>
            </a:pPr>
            <a:r>
              <a:rPr lang="pt-BR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Humberto </a:t>
            </a:r>
            <a:r>
              <a:rPr lang="pt-BR" sz="18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Matsuda</a:t>
            </a:r>
            <a:endParaRPr lang="pt-BR" sz="18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t-BR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Lilian Rose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Equipe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Personalizada 3">
      <a:dk1>
        <a:srgbClr val="FFFF00"/>
      </a:dk1>
      <a:lt1>
        <a:sysClr val="window" lastClr="FFFFFF"/>
      </a:lt1>
      <a:dk2>
        <a:srgbClr val="000000"/>
      </a:dk2>
      <a:lt2>
        <a:srgbClr val="DEF5FA"/>
      </a:lt2>
      <a:accent1>
        <a:srgbClr val="00B050"/>
      </a:accent1>
      <a:accent2>
        <a:srgbClr val="FFFF00"/>
      </a:accent2>
      <a:accent3>
        <a:srgbClr val="0070C0"/>
      </a:accent3>
      <a:accent4>
        <a:srgbClr val="0070C0"/>
      </a:accent4>
      <a:accent5>
        <a:srgbClr val="00B050"/>
      </a:accent5>
      <a:accent6>
        <a:srgbClr val="FFFF00"/>
      </a:accent6>
      <a:hlink>
        <a:srgbClr val="0070C0"/>
      </a:hlink>
      <a:folHlink>
        <a:srgbClr val="FFFF00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42</TotalTime>
  <Words>276</Words>
  <Application>Microsoft Office PowerPoint</Application>
  <PresentationFormat>Apresentação na tela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Concurso</vt:lpstr>
      <vt:lpstr>EDUCAÇÃO FISCAL  BRASIL</vt:lpstr>
      <vt:lpstr>Apoios Institucionais</vt:lpstr>
      <vt:lpstr>Diagnóstico</vt:lpstr>
      <vt:lpstr>Fortalezas</vt:lpstr>
      <vt:lpstr>Estratégias para o Futuro</vt:lpstr>
      <vt:lpstr>Equipe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EDUCAÇÃO FISCAL  BRASIL</dc:title>
  <dc:creator>Olivia</dc:creator>
  <cp:lastModifiedBy>Olivia</cp:lastModifiedBy>
  <cp:revision>8</cp:revision>
  <dcterms:created xsi:type="dcterms:W3CDTF">2013-06-26T22:17:15Z</dcterms:created>
  <dcterms:modified xsi:type="dcterms:W3CDTF">2013-06-26T23:06:51Z</dcterms:modified>
</cp:coreProperties>
</file>